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64" r:id="rId1"/>
  </p:sldMasterIdLst>
  <p:notesMasterIdLst>
    <p:notesMasterId r:id="rId8"/>
  </p:notesMasterIdLst>
  <p:sldIdLst>
    <p:sldId id="257" r:id="rId2"/>
    <p:sldId id="282" r:id="rId3"/>
    <p:sldId id="284" r:id="rId4"/>
    <p:sldId id="270" r:id="rId5"/>
    <p:sldId id="293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00" d="100"/>
          <a:sy n="100" d="100"/>
        </p:scale>
        <p:origin x="-19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3AD25-0C85-4A9B-BAB8-F0D075EFF3E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5D88F-27D5-42ED-915D-A573E823E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66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5" r:id="rId1"/>
    <p:sldLayoutId id="2147485666" r:id="rId2"/>
    <p:sldLayoutId id="2147485667" r:id="rId3"/>
    <p:sldLayoutId id="2147485668" r:id="rId4"/>
    <p:sldLayoutId id="2147485669" r:id="rId5"/>
    <p:sldLayoutId id="2147485670" r:id="rId6"/>
    <p:sldLayoutId id="2147485671" r:id="rId7"/>
    <p:sldLayoutId id="2147485672" r:id="rId8"/>
    <p:sldLayoutId id="2147485673" r:id="rId9"/>
    <p:sldLayoutId id="2147485674" r:id="rId10"/>
    <p:sldLayoutId id="2147485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31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Завод «РГТО»</a:t>
            </a:r>
          </a:p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Проект А3 </a:t>
            </a:r>
            <a:r>
              <a:rPr lang="ru-RU" sz="2800" dirty="0" smtClean="0"/>
              <a:t>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Выпрессовка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вала четвертой передачи редуктора напора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экскаватора ЭКГ-8И»</a:t>
            </a:r>
          </a:p>
          <a:p>
            <a:pPr algn="ctr"/>
            <a:endParaRPr lang="ru-RU" sz="8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i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5721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Инициатор: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Шегитаев Ж.А.– главный технолог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58316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Менеджер проекта: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Нигметов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Г.А. – ведущий инженер технолог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atin typeface="Arial" pitchFamily="34" charset="0"/>
                <a:cs typeface="Arial" pitchFamily="34" charset="0"/>
              </a:rPr>
              <a:t>Команда проекта: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>
                <a:latin typeface="Arial" pitchFamily="34" charset="0"/>
                <a:cs typeface="Arial" pitchFamily="34" charset="0"/>
              </a:rPr>
              <a:t>Шегитаев Ж.А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.– главный технолог,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Гусманов Ж.Е. – главный технолог,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Нигметов Г.А. – ведущий инженер технолог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1400"/>
            <a:ext cx="8964488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Описание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Бизнес случай: </a:t>
            </a:r>
            <a:r>
              <a:rPr lang="ru-RU" dirty="0" smtClean="0"/>
              <a:t>В период капитального ремонта экскаватора ЭКГ-8И №1491 на базе ЗРГТО разбирался редуктор напора, после демонтажа 4-й передачи выявилась проблема при снятии возвратного, разъемного барабанов. </a:t>
            </a:r>
            <a:r>
              <a:rPr lang="ru-RU" dirty="0" smtClean="0">
                <a:solidFill>
                  <a:srgbClr val="FF0000"/>
                </a:solidFill>
              </a:rPr>
              <a:t>Так как по дефектной ведомости требовалась замена зубчатого колеса???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97" y="1608891"/>
            <a:ext cx="89644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</a:p>
          <a:p>
            <a:r>
              <a:rPr lang="ru-RU" dirty="0" smtClean="0">
                <a:solidFill>
                  <a:srgbClr val="00B0F0"/>
                </a:solidFill>
                <a:latin typeface="Bookman Old Style" pitchFamily="18" charset="0"/>
              </a:rPr>
              <a:t>Текущее состояние: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Наличие новой или б/у оси передачи для замены -0шт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97" y="2415370"/>
            <a:ext cx="89644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Целевое состояние: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Наличие б/у оси передачи для замены – 1 </a:t>
            </a:r>
            <a:r>
              <a:rPr lang="ru-RU" dirty="0" err="1" smtClean="0">
                <a:solidFill>
                  <a:srgbClr val="FF0000"/>
                </a:solidFill>
                <a:latin typeface="Bookman Old Style" pitchFamily="18" charset="0"/>
              </a:rPr>
              <a:t>шт</a:t>
            </a: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1008"/>
            <a:ext cx="8964488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Описание</a:t>
            </a:r>
          </a:p>
          <a:p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Корневые причины: </a:t>
            </a:r>
          </a:p>
          <a:p>
            <a:r>
              <a:rPr lang="ru-RU" dirty="0" smtClean="0"/>
              <a:t>Необходимо производить резку оси для отделения барабанов и зубчатого колеса в виду отсутствия специального </a:t>
            </a:r>
            <a:r>
              <a:rPr lang="ru-RU" dirty="0" err="1" smtClean="0"/>
              <a:t>гидросъемного</a:t>
            </a:r>
            <a:r>
              <a:rPr lang="ru-RU" dirty="0" smtClean="0"/>
              <a:t> приспособления на базе РГТО .</a:t>
            </a:r>
            <a:endParaRPr lang="ru-RU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7152"/>
            <a:ext cx="914400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Описание</a:t>
            </a:r>
          </a:p>
          <a:p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Выработанное решение: </a:t>
            </a:r>
            <a:r>
              <a:rPr lang="ru-RU" dirty="0" smtClean="0">
                <a:solidFill>
                  <a:srgbClr val="FF0000"/>
                </a:solidFill>
              </a:rPr>
              <a:t>Выдать по коммерческому предложению данный узел в ТОО «</a:t>
            </a:r>
            <a:r>
              <a:rPr lang="ru-RU" dirty="0" err="1" smtClean="0">
                <a:solidFill>
                  <a:srgbClr val="FF0000"/>
                </a:solidFill>
              </a:rPr>
              <a:t>Технокомплектмонтаж</a:t>
            </a:r>
            <a:r>
              <a:rPr lang="ru-RU" dirty="0" smtClean="0">
                <a:solidFill>
                  <a:srgbClr val="FF0000"/>
                </a:solidFill>
              </a:rPr>
              <a:t>», для </a:t>
            </a:r>
            <a:r>
              <a:rPr lang="ru-RU" dirty="0" err="1" smtClean="0">
                <a:solidFill>
                  <a:srgbClr val="FF0000"/>
                </a:solidFill>
              </a:rPr>
              <a:t>распрессовки</a:t>
            </a:r>
            <a:r>
              <a:rPr lang="ru-RU" dirty="0" smtClean="0">
                <a:solidFill>
                  <a:srgbClr val="FF0000"/>
                </a:solidFill>
              </a:rPr>
              <a:t> барабанов с конических шеек вала посредством использования специального гидравлического оборудования, и сохранить данный вал для дальнейшего его использования.</a:t>
            </a: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8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12976"/>
            <a:ext cx="259228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Демонтаж передачи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3212976"/>
            <a:ext cx="22446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Газорезка оси передачи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068960"/>
            <a:ext cx="28083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Высверливание частей оси</a:t>
            </a:r>
          </a:p>
          <a:p>
            <a:pPr algn="ctr"/>
            <a:r>
              <a:rPr lang="ru-RU" sz="1600" dirty="0" smtClean="0"/>
              <a:t>с барабанов</a:t>
            </a:r>
            <a:endParaRPr lang="ru-RU" sz="1600" dirty="0"/>
          </a:p>
        </p:txBody>
      </p:sp>
      <p:cxnSp>
        <p:nvCxnSpPr>
          <p:cNvPr id="14" name="Прямая со стрелкой 13"/>
          <p:cNvCxnSpPr>
            <a:stCxn id="3" idx="3"/>
            <a:endCxn id="4" idx="1"/>
          </p:cNvCxnSpPr>
          <p:nvPr/>
        </p:nvCxnSpPr>
        <p:spPr>
          <a:xfrm>
            <a:off x="2592288" y="3382253"/>
            <a:ext cx="5395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1691680" y="0"/>
            <a:ext cx="53285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внедрения решения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364088" y="3429000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4149080"/>
            <a:ext cx="27718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Покупка новой оси передачи</a:t>
            </a:r>
            <a:endParaRPr lang="ru-RU" sz="1600" dirty="0"/>
          </a:p>
        </p:txBody>
      </p:sp>
      <p:cxnSp>
        <p:nvCxnSpPr>
          <p:cNvPr id="46" name="Shape 45"/>
          <p:cNvCxnSpPr>
            <a:stCxn id="5" idx="3"/>
            <a:endCxn id="44" idx="0"/>
          </p:cNvCxnSpPr>
          <p:nvPr/>
        </p:nvCxnSpPr>
        <p:spPr>
          <a:xfrm flipH="1">
            <a:off x="1385900" y="3361348"/>
            <a:ext cx="7218548" cy="787732"/>
          </a:xfrm>
          <a:prstGeom prst="bentConnector4">
            <a:avLst>
              <a:gd name="adj1" fmla="val -3167"/>
              <a:gd name="adj2" fmla="val 5646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59832" y="4077072"/>
            <a:ext cx="568863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Замена зубчатого колеса </a:t>
            </a:r>
            <a:r>
              <a:rPr lang="en-US" sz="1600" dirty="0"/>
              <a:t>z66m20</a:t>
            </a:r>
            <a:endParaRPr lang="ru-RU" sz="1600" dirty="0"/>
          </a:p>
          <a:p>
            <a:pPr algn="ctr"/>
            <a:r>
              <a:rPr lang="ru-RU" sz="1600" dirty="0"/>
              <a:t>(</a:t>
            </a:r>
            <a:r>
              <a:rPr lang="ru-RU" sz="1600" dirty="0" err="1" smtClean="0"/>
              <a:t>распрессовка</a:t>
            </a:r>
            <a:r>
              <a:rPr lang="ru-RU" sz="1600" dirty="0" smtClean="0"/>
              <a:t> </a:t>
            </a:r>
            <a:r>
              <a:rPr lang="ru-RU" sz="1600" dirty="0"/>
              <a:t>б/у и посадка новой)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99792" y="5517232"/>
            <a:ext cx="34080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Монтаж барабанов на новую ось</a:t>
            </a:r>
            <a:endParaRPr lang="ru-RU" dirty="0"/>
          </a:p>
        </p:txBody>
      </p:sp>
      <p:cxnSp>
        <p:nvCxnSpPr>
          <p:cNvPr id="67" name="Прямая со стрелкой 66"/>
          <p:cNvCxnSpPr>
            <a:stCxn id="44" idx="3"/>
          </p:cNvCxnSpPr>
          <p:nvPr/>
        </p:nvCxnSpPr>
        <p:spPr>
          <a:xfrm>
            <a:off x="2771800" y="4318357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6" name="Соединительная линия уступом 75"/>
          <p:cNvCxnSpPr>
            <a:stCxn id="59" idx="3"/>
            <a:endCxn id="60" idx="0"/>
          </p:cNvCxnSpPr>
          <p:nvPr/>
        </p:nvCxnSpPr>
        <p:spPr>
          <a:xfrm flipH="1">
            <a:off x="4403817" y="4369460"/>
            <a:ext cx="4344647" cy="1147772"/>
          </a:xfrm>
          <a:prstGeom prst="bentConnector4">
            <a:avLst>
              <a:gd name="adj1" fmla="val -5262"/>
              <a:gd name="adj2" fmla="val 6273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-10294" y="6180390"/>
            <a:ext cx="42484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Итого затраты процессу до внедрения решений  - 3 600000тг.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1355" y="1556792"/>
            <a:ext cx="280756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Вывоз разобранной передачи</a:t>
            </a:r>
          </a:p>
          <a:p>
            <a:pPr algn="ctr"/>
            <a:r>
              <a:rPr lang="ru-RU" sz="1600" dirty="0" smtClean="0"/>
              <a:t>с ТОО «ТКМ»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852936"/>
            <a:ext cx="36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Замена зубчатого колеса </a:t>
            </a:r>
            <a:r>
              <a:rPr lang="en-US" sz="1600" dirty="0" smtClean="0"/>
              <a:t>z66m20</a:t>
            </a:r>
            <a:r>
              <a:rPr lang="ru-RU" sz="1600" dirty="0" smtClean="0"/>
              <a:t> (</a:t>
            </a:r>
            <a:r>
              <a:rPr lang="ru-RU" sz="1600" dirty="0" err="1" smtClean="0"/>
              <a:t>распрессока</a:t>
            </a:r>
            <a:r>
              <a:rPr lang="ru-RU" sz="1600" dirty="0" smtClean="0"/>
              <a:t> б/у и посадка новой)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2852936"/>
            <a:ext cx="279538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Монтаж барабанов на </a:t>
            </a:r>
            <a:r>
              <a:rPr lang="ru-RU" sz="1600" dirty="0" smtClean="0"/>
              <a:t>б/у </a:t>
            </a:r>
            <a:r>
              <a:rPr lang="ru-RU" sz="1600" dirty="0"/>
              <a:t>ось</a:t>
            </a:r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91679" y="4725144"/>
            <a:ext cx="5256583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Итого затраты по данному процессу - 238 392тг.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Вывод: </a:t>
            </a:r>
            <a:r>
              <a:rPr lang="ru-RU" sz="1600" dirty="0" smtClean="0">
                <a:solidFill>
                  <a:srgbClr val="FF0000"/>
                </a:solidFill>
              </a:rPr>
              <a:t>затраты до внедрения решения 3 600000тг 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             </a:t>
            </a:r>
            <a:r>
              <a:rPr lang="ru-RU" sz="1600" dirty="0" smtClean="0">
                <a:solidFill>
                  <a:srgbClr val="00B050"/>
                </a:solidFill>
              </a:rPr>
              <a:t>затраты после внедрения решений 238 392тг</a:t>
            </a:r>
          </a:p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сокращение затрат на </a:t>
            </a:r>
            <a:r>
              <a:rPr lang="ru-RU" sz="1600" dirty="0" err="1" smtClean="0">
                <a:solidFill>
                  <a:srgbClr val="00B050"/>
                </a:solidFill>
              </a:rPr>
              <a:t>перекомлектовку</a:t>
            </a:r>
            <a:r>
              <a:rPr lang="ru-RU" sz="1600" dirty="0" smtClean="0">
                <a:solidFill>
                  <a:srgbClr val="00B050"/>
                </a:solidFill>
              </a:rPr>
              <a:t> и закуп необходимой запасной части составил 3 361 608 </a:t>
            </a:r>
            <a:r>
              <a:rPr lang="ru-RU" sz="1600" dirty="0" err="1" smtClean="0">
                <a:solidFill>
                  <a:srgbClr val="00B050"/>
                </a:solidFill>
              </a:rPr>
              <a:t>тг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548680"/>
            <a:ext cx="197381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Демонтаж передачи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691680" y="0"/>
            <a:ext cx="53285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После внедрения решения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548680"/>
            <a:ext cx="2757871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Завоз передачи в ТОО «ТКМ»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75235" y="1556792"/>
            <a:ext cx="328673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err="1" smtClean="0"/>
              <a:t>Выпрессока</a:t>
            </a:r>
            <a:r>
              <a:rPr lang="ru-RU" sz="1600" dirty="0" smtClean="0"/>
              <a:t> барабанов с вала</a:t>
            </a:r>
          </a:p>
          <a:p>
            <a:pPr algn="ctr"/>
            <a:r>
              <a:rPr lang="ru-RU" sz="1600" dirty="0" err="1" smtClean="0"/>
              <a:t>спец.оборудованием</a:t>
            </a:r>
            <a:r>
              <a:rPr lang="ru-RU" sz="1600" dirty="0" smtClean="0"/>
              <a:t> в ТОО «ТКМ» </a:t>
            </a:r>
            <a:endParaRPr lang="ru-RU" sz="16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771800" y="764704"/>
            <a:ext cx="2376264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stCxn id="33" idx="3"/>
            <a:endCxn id="34" idx="0"/>
          </p:cNvCxnSpPr>
          <p:nvPr/>
        </p:nvCxnSpPr>
        <p:spPr>
          <a:xfrm flipH="1">
            <a:off x="2118602" y="717957"/>
            <a:ext cx="5931349" cy="838835"/>
          </a:xfrm>
          <a:prstGeom prst="bentConnector4">
            <a:avLst>
              <a:gd name="adj1" fmla="val -3854"/>
              <a:gd name="adj2" fmla="val 6009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067944" y="177281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4" idx="3"/>
            <a:endCxn id="5" idx="0"/>
          </p:cNvCxnSpPr>
          <p:nvPr/>
        </p:nvCxnSpPr>
        <p:spPr>
          <a:xfrm flipH="1">
            <a:off x="2051720" y="1849180"/>
            <a:ext cx="6317198" cy="1003756"/>
          </a:xfrm>
          <a:prstGeom prst="bentConnector4">
            <a:avLst>
              <a:gd name="adj1" fmla="val -3619"/>
              <a:gd name="adj2" fmla="val 64565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3923928" y="314096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63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4217</TotalTime>
  <Words>316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Чабан В.В.</dc:creator>
  <cp:lastModifiedBy>ps08</cp:lastModifiedBy>
  <cp:revision>302</cp:revision>
  <dcterms:created xsi:type="dcterms:W3CDTF">2017-07-12T04:32:43Z</dcterms:created>
  <dcterms:modified xsi:type="dcterms:W3CDTF">2021-03-17T03:43:52Z</dcterms:modified>
</cp:coreProperties>
</file>