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9" r:id="rId3"/>
    <p:sldId id="258" r:id="rId4"/>
    <p:sldId id="261" r:id="rId5"/>
    <p:sldId id="260" r:id="rId6"/>
    <p:sldId id="262" r:id="rId7"/>
    <p:sldId id="263" r:id="rId8"/>
    <p:sldId id="270" r:id="rId9"/>
    <p:sldId id="264" r:id="rId10"/>
    <p:sldId id="265" r:id="rId11"/>
    <p:sldId id="267" r:id="rId12"/>
    <p:sldId id="266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ss06\Desktop\&#1055;&#1088;&#1086;&#1077;&#1082;&#1090;%20&#1087;&#1086;%20&#1086;&#1088;&#1086;&#1096;&#1077;&#1085;&#1080;&#1102;\&#1050;&#1086;&#1085;&#1090;&#1088;&#1086;&#1083;&#1100;%20&#1043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ss06\AppData\Local\Microsoft\Windows\Temporary%20Internet%20Files\Content.Outlook\2UG69WUE\&#1060;&#1086;&#1088;&#1084;&#1099;%20&#1076;&#1083;&#1103;%20&#1101;&#1092;&#1092;&#1077;&#1082;&#1090;&#1072;%20&#1043;&#1072;&#1083;&#1082;&#1080;&#1085;%20&#1040;%20(&#1086;&#1088;&#1086;&#1096;&#1077;&#1085;&#1080;&#1077;)&#1043;&#1054;&#1044;&#1054;&#1042;&#1054;&#104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644827866475296"/>
          <c:y val="3.3380886081012369E-2"/>
          <c:w val="0.83956471101111452"/>
          <c:h val="0.75543355817169244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Лист1!$D$13:$E$14</c:f>
              <c:multiLvlStrCache>
                <c:ptCount val="2"/>
                <c:lvl>
                  <c:pt idx="0">
                    <c:v>Результат, мг/м3</c:v>
                  </c:pt>
                  <c:pt idx="1">
                    <c:v>Результат, мг/м3</c:v>
                  </c:pt>
                </c:lvl>
                <c:lvl>
                  <c:pt idx="0">
                    <c:v>Без орошения</c:v>
                  </c:pt>
                  <c:pt idx="1">
                    <c:v>С орошением</c:v>
                  </c:pt>
                </c:lvl>
              </c:multiLvlStrCache>
            </c:multiLvlStrRef>
          </c:cat>
          <c:val>
            <c:numRef>
              <c:f>Лист1!$D$15:$E$15</c:f>
              <c:numCache>
                <c:formatCode>0.00</c:formatCode>
                <c:ptCount val="2"/>
                <c:pt idx="0">
                  <c:v>30.321666666666665</c:v>
                </c:pt>
                <c:pt idx="1">
                  <c:v>14.613333333333335</c:v>
                </c:pt>
              </c:numCache>
            </c:numRef>
          </c:val>
        </c:ser>
        <c:dLbls>
          <c:showVal val="1"/>
        </c:dLbls>
        <c:gapWidth val="75"/>
        <c:axId val="63448960"/>
        <c:axId val="63450496"/>
      </c:barChart>
      <c:catAx>
        <c:axId val="63448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450496"/>
        <c:crosses val="autoZero"/>
        <c:auto val="1"/>
        <c:lblAlgn val="ctr"/>
        <c:lblOffset val="100"/>
      </c:catAx>
      <c:valAx>
        <c:axId val="63450496"/>
        <c:scaling>
          <c:orientation val="minMax"/>
        </c:scaling>
        <c:axPos val="l"/>
        <c:numFmt formatCode="0.00" sourceLinked="1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448960"/>
        <c:crosses val="autoZero"/>
        <c:crossBetween val="between"/>
      </c:valAx>
    </c:plotArea>
    <c:plotVisOnly val="1"/>
  </c:chart>
  <c:spPr>
    <a:ln>
      <a:solidFill>
        <a:srgbClr val="0070C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3227926365669816E-2"/>
          <c:y val="2.4809804757311357E-2"/>
          <c:w val="0.90467764319779465"/>
          <c:h val="0.59693354569994839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611111111111117E-2"/>
                  <c:y val="-5.09259259259259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592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505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333333333333334E-2"/>
                  <c:y val="-6.4814814814814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05"/>
                  <c:y val="-6.9444444444444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9058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Лист4!$A$1:$C$2</c:f>
              <c:multiLvlStrCache>
                <c:ptCount val="3"/>
                <c:lvl>
                  <c:pt idx="0">
                    <c:v>Затраты на орошение штабелей, тенге</c:v>
                  </c:pt>
                  <c:pt idx="1">
                    <c:v>Затраты на орошение штабелей, тенге</c:v>
                  </c:pt>
                  <c:pt idx="2">
                    <c:v>Экономический эффект, тенге</c:v>
                  </c:pt>
                </c:lvl>
                <c:lvl>
                  <c:pt idx="0">
                    <c:v>До внедрения</c:v>
                  </c:pt>
                  <c:pt idx="1">
                    <c:v>После внедрения</c:v>
                  </c:pt>
                  <c:pt idx="2">
                    <c:v>После внедрения</c:v>
                  </c:pt>
                </c:lvl>
              </c:multiLvlStrCache>
            </c:multiLvlStrRef>
          </c:cat>
          <c:val>
            <c:numRef>
              <c:f>Лист4!$A$3:$C$3</c:f>
              <c:numCache>
                <c:formatCode>0</c:formatCode>
                <c:ptCount val="3"/>
                <c:pt idx="0">
                  <c:v>45592504.753019415</c:v>
                </c:pt>
                <c:pt idx="1">
                  <c:v>5173447.1595303193</c:v>
                </c:pt>
                <c:pt idx="2">
                  <c:v>40419057.593489088</c:v>
                </c:pt>
              </c:numCache>
            </c:numRef>
          </c:val>
        </c:ser>
        <c:dLbls>
          <c:showVal val="1"/>
        </c:dLbls>
        <c:gapWidth val="75"/>
        <c:shape val="box"/>
        <c:axId val="66691840"/>
        <c:axId val="66693376"/>
        <c:axId val="0"/>
      </c:bar3DChart>
      <c:catAx>
        <c:axId val="66691840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693376"/>
        <c:crosses val="autoZero"/>
        <c:auto val="1"/>
        <c:lblAlgn val="ctr"/>
        <c:lblOffset val="100"/>
      </c:catAx>
      <c:valAx>
        <c:axId val="66693376"/>
        <c:scaling>
          <c:orientation val="minMax"/>
        </c:scaling>
        <c:axPos val="l"/>
        <c:numFmt formatCode="0" sourceLinked="1"/>
        <c:maj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691840"/>
        <c:crosses val="autoZero"/>
        <c:crossBetween val="between"/>
      </c:valAx>
    </c:plotArea>
    <c:plotVisOnly val="1"/>
  </c:chart>
  <c:spPr>
    <a:ln>
      <a:solidFill>
        <a:schemeClr val="accent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1425A-4D6E-4D3D-8813-5ACF52D72C49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BD068-7BD5-4203-8B94-187FA80A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BCDE81-0A13-438C-BBDE-4729CBE39CE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76673"/>
            <a:ext cx="8115300" cy="5771728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0" dirty="0" smtClean="0">
                <a:latin typeface="Tahoma" pitchFamily="34" charset="0"/>
              </a:rPr>
              <a:t>&lt;</a:t>
            </a:r>
            <a:r>
              <a:rPr lang="ru-RU" sz="2400" dirty="0" smtClean="0"/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Снижение пылеобразования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угольных штабелях при отработке их роторными экскаваторами на разрезе «Богатырь» </a:t>
            </a:r>
            <a:r>
              <a:rPr lang="en-US" sz="2400" b="0" dirty="0" smtClean="0">
                <a:latin typeface="Tahoma" pitchFamily="34" charset="0"/>
              </a:rPr>
              <a:t>&gt;</a:t>
            </a:r>
            <a:br>
              <a:rPr lang="en-US" sz="2400" b="0" dirty="0" smtClean="0">
                <a:latin typeface="Tahoma" pitchFamily="34" charset="0"/>
              </a:rPr>
            </a:br>
            <a:r>
              <a:rPr lang="en-US" sz="2400" b="0" dirty="0" smtClean="0">
                <a:latin typeface="Tahoma" pitchFamily="34" charset="0"/>
              </a:rPr>
              <a:t> </a:t>
            </a:r>
            <a:br>
              <a:rPr lang="en-US" sz="2400" b="0" dirty="0" smtClean="0">
                <a:latin typeface="Tahoma" pitchFamily="34" charset="0"/>
              </a:rPr>
            </a:br>
            <a:r>
              <a:rPr lang="ru-RU" sz="2400" b="0" dirty="0" smtClean="0">
                <a:latin typeface="Tahoma" pitchFamily="34" charset="0"/>
              </a:rPr>
              <a:t>Презентация проекта </a:t>
            </a:r>
            <a:r>
              <a:rPr lang="en-US" sz="2400" b="0" dirty="0" smtClean="0">
                <a:latin typeface="Tahoma" pitchFamily="34" charset="0"/>
              </a:rPr>
              <a:t>LEAN </a:t>
            </a:r>
            <a:r>
              <a:rPr lang="en-US" b="0" dirty="0" smtClean="0">
                <a:latin typeface="Tahoma" pitchFamily="34" charset="0"/>
              </a:rPr>
              <a:t>Six Sigma</a:t>
            </a:r>
            <a:r>
              <a:rPr lang="ru-RU" b="0" dirty="0" smtClean="0">
                <a:latin typeface="Tahoma" pitchFamily="34" charset="0"/>
              </a:rPr>
              <a:t/>
            </a:r>
            <a:br>
              <a:rPr lang="ru-RU" b="0" dirty="0" smtClean="0">
                <a:latin typeface="Tahoma" pitchFamily="34" charset="0"/>
              </a:rPr>
            </a:br>
            <a:r>
              <a:rPr lang="ru-RU" b="0" dirty="0" smtClean="0">
                <a:latin typeface="Tahoma" pitchFamily="34" charset="0"/>
              </a:rPr>
              <a:t>Стадия </a:t>
            </a:r>
            <a:r>
              <a:rPr lang="en-US" b="0" dirty="0" smtClean="0">
                <a:latin typeface="Tahoma" pitchFamily="34" charset="0"/>
              </a:rPr>
              <a:t>&lt;</a:t>
            </a:r>
            <a:r>
              <a:rPr lang="ru-RU" b="0" dirty="0" smtClean="0">
                <a:latin typeface="Tahoma" pitchFamily="34" charset="0"/>
              </a:rPr>
              <a:t>Определение</a:t>
            </a:r>
            <a:r>
              <a:rPr lang="en-US" b="0" dirty="0" smtClean="0">
                <a:latin typeface="Tahoma" pitchFamily="34" charset="0"/>
              </a:rPr>
              <a:t>&gt; </a:t>
            </a:r>
            <a:br>
              <a:rPr lang="en-US" b="0" dirty="0" smtClean="0">
                <a:latin typeface="Tahoma" pitchFamily="34" charset="0"/>
              </a:rPr>
            </a:br>
            <a:r>
              <a:rPr lang="ru-RU" b="0" dirty="0" smtClean="0">
                <a:latin typeface="Tahoma" pitchFamily="34" charset="0"/>
              </a:rPr>
              <a:t>        </a:t>
            </a:r>
            <a:r>
              <a:rPr lang="en-US" b="0" dirty="0" smtClean="0">
                <a:latin typeface="Tahoma" pitchFamily="34" charset="0"/>
              </a:rPr>
              <a:t>&lt;</a:t>
            </a:r>
            <a:r>
              <a:rPr lang="ru-RU" b="0" dirty="0" smtClean="0">
                <a:latin typeface="Tahoma" pitchFamily="34" charset="0"/>
              </a:rPr>
              <a:t>28.02.2019</a:t>
            </a:r>
            <a:r>
              <a:rPr lang="en-US" b="0" dirty="0" smtClean="0">
                <a:latin typeface="Tahoma" pitchFamily="34" charset="0"/>
              </a:rPr>
              <a:t>&gt;</a:t>
            </a:r>
            <a:br>
              <a:rPr lang="en-US" b="0" dirty="0" smtClean="0">
                <a:latin typeface="Tahoma" pitchFamily="34" charset="0"/>
              </a:rPr>
            </a:br>
            <a:r>
              <a:rPr lang="en-US" b="0" dirty="0" smtClean="0">
                <a:latin typeface="Tahoma" pitchFamily="34" charset="0"/>
              </a:rPr>
              <a:t/>
            </a:r>
            <a:br>
              <a:rPr lang="en-US" b="0" dirty="0" smtClean="0">
                <a:latin typeface="Tahoma" pitchFamily="34" charset="0"/>
              </a:rPr>
            </a:br>
            <a:r>
              <a:rPr lang="en-US" b="0" dirty="0" smtClean="0">
                <a:latin typeface="Tahoma" pitchFamily="34" charset="0"/>
              </a:rPr>
              <a:t/>
            </a:r>
            <a:br>
              <a:rPr lang="en-US" b="0" dirty="0" smtClean="0">
                <a:latin typeface="Tahoma" pitchFamily="34" charset="0"/>
              </a:rPr>
            </a:br>
            <a:r>
              <a:rPr lang="en-US" b="0" dirty="0" smtClean="0">
                <a:latin typeface="Tahoma" pitchFamily="34" charset="0"/>
              </a:rPr>
              <a:t/>
            </a:r>
            <a:br>
              <a:rPr lang="en-US" b="0" dirty="0" smtClean="0">
                <a:latin typeface="Tahoma" pitchFamily="34" charset="0"/>
              </a:rPr>
            </a:br>
            <a:r>
              <a:rPr lang="ru-RU" b="0" dirty="0" smtClean="0">
                <a:latin typeface="Tahoma" pitchFamily="34" charset="0"/>
              </a:rPr>
              <a:t>Пояс</a:t>
            </a:r>
            <a:r>
              <a:rPr lang="en-US" b="0" dirty="0" smtClean="0">
                <a:latin typeface="Tahoma" pitchFamily="34" charset="0"/>
              </a:rPr>
              <a:t>: [</a:t>
            </a:r>
            <a:r>
              <a:rPr lang="ru-RU" b="0" dirty="0" smtClean="0">
                <a:latin typeface="Tahoma" pitchFamily="34" charset="0"/>
              </a:rPr>
              <a:t>Галкин А.А.</a:t>
            </a:r>
            <a:r>
              <a:rPr lang="en-US" b="0" dirty="0" smtClean="0">
                <a:latin typeface="Tahoma" pitchFamily="34" charset="0"/>
              </a:rPr>
              <a:t>] </a:t>
            </a:r>
            <a:br>
              <a:rPr lang="en-US" b="0" dirty="0" smtClean="0">
                <a:latin typeface="Tahoma" pitchFamily="34" charset="0"/>
              </a:rPr>
            </a:br>
            <a:r>
              <a:rPr lang="en-US" b="0" dirty="0" smtClean="0">
                <a:latin typeface="Tahoma" pitchFamily="34" charset="0"/>
              </a:rPr>
              <a:t/>
            </a:r>
            <a:br>
              <a:rPr lang="en-US" b="0" dirty="0" smtClean="0">
                <a:latin typeface="Tahoma" pitchFamily="34" charset="0"/>
              </a:rPr>
            </a:br>
            <a:r>
              <a:rPr lang="ru-RU" b="0" dirty="0" smtClean="0">
                <a:latin typeface="Tahoma" pitchFamily="34" charset="0"/>
              </a:rPr>
              <a:t>Спонсор</a:t>
            </a:r>
            <a:r>
              <a:rPr lang="en-US" b="0" dirty="0" smtClean="0">
                <a:latin typeface="Tahoma" pitchFamily="34" charset="0"/>
              </a:rPr>
              <a:t>: [</a:t>
            </a:r>
            <a:r>
              <a:rPr lang="ru-RU" b="0" dirty="0" smtClean="0">
                <a:latin typeface="Tahoma" pitchFamily="34" charset="0"/>
              </a:rPr>
              <a:t>Досмухамбетов И.Е.</a:t>
            </a:r>
            <a:r>
              <a:rPr lang="en-US" b="0" dirty="0" smtClean="0">
                <a:latin typeface="Tahoma" pitchFamily="34" charset="0"/>
              </a:rPr>
              <a:t>]</a:t>
            </a:r>
            <a:r>
              <a:rPr lang="en-US" sz="2800" b="0" dirty="0" smtClean="0">
                <a:latin typeface="Tahoma" pitchFamily="34" charset="0"/>
              </a:rPr>
              <a:t/>
            </a:r>
            <a:br>
              <a:rPr lang="en-US" sz="2800" b="0" dirty="0" smtClean="0">
                <a:latin typeface="Tahoma" pitchFamily="34" charset="0"/>
              </a:rPr>
            </a:br>
            <a:endParaRPr lang="en-US" sz="2800" b="0" dirty="0" smtClean="0">
              <a:latin typeface="Tahoma" pitchFamily="34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820025" y="6218238"/>
            <a:ext cx="1111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005064"/>
          <a:ext cx="4330824" cy="262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692696"/>
          <a:ext cx="7992887" cy="3121267"/>
        </p:xfrm>
        <a:graphic>
          <a:graphicData uri="http://schemas.openxmlformats.org/drawingml/2006/table">
            <a:tbl>
              <a:tblPr/>
              <a:tblGrid>
                <a:gridCol w="1739040"/>
                <a:gridCol w="668860"/>
                <a:gridCol w="668860"/>
                <a:gridCol w="668860"/>
                <a:gridCol w="668860"/>
                <a:gridCol w="668860"/>
                <a:gridCol w="665821"/>
                <a:gridCol w="1121863"/>
                <a:gridCol w="1121863"/>
              </a:tblGrid>
              <a:tr h="196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Места замеров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орошения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орошением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концентрации пыли 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Среднее значение снижения концентрации пыли,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 по НД, мг/м3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мг/м3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Превышение ПДК в раз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 по НД, мг/м3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мг/м3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Превышение ПДК в раз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 ротора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 промежуточного конвейера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 отвальной кабины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 ротора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 промежуточного конвейера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 отвальной кабины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19872" y="0"/>
            <a:ext cx="1845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Стадия Контроля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Таблица данных для  построения графика первичной метрики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995678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Целью проекта было определено – снижение пылеобразования на угольных штабелях при отработке их роторными экскаваторами на 50%, как видно из графической части , она равна 51,85 %. Т.е. цель проекта достигнута.</a:t>
            </a:r>
          </a:p>
          <a:p>
            <a:pPr algn="ctr"/>
            <a:r>
              <a:rPr lang="ru-RU" dirty="0" smtClean="0"/>
              <a:t>(Данные взяты из протоколов испытаний, проводимые специалистами ТОО «</a:t>
            </a:r>
            <a:r>
              <a:rPr lang="ru-RU" dirty="0" err="1" smtClean="0"/>
              <a:t>Промсервис</a:t>
            </a:r>
            <a:r>
              <a:rPr lang="ru-RU" dirty="0" smtClean="0"/>
              <a:t> – </a:t>
            </a:r>
            <a:r>
              <a:rPr lang="ru-RU" dirty="0" err="1" smtClean="0"/>
              <a:t>Отан</a:t>
            </a:r>
            <a:r>
              <a:rPr lang="ru-RU" dirty="0" smtClean="0"/>
              <a:t>», см. ниже.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9644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0"/>
            <a:ext cx="1845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Стадия Контроля</a:t>
            </a:r>
          </a:p>
          <a:p>
            <a:pPr algn="ctr"/>
            <a:r>
              <a:rPr lang="ru-RU" dirty="0" smtClean="0"/>
              <a:t> Устав проекта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395536" y="1484784"/>
          <a:ext cx="8352929" cy="1512168"/>
        </p:xfrm>
        <a:graphic>
          <a:graphicData uri="http://schemas.openxmlformats.org/drawingml/2006/table">
            <a:tbl>
              <a:tblPr/>
              <a:tblGrid>
                <a:gridCol w="2779459"/>
                <a:gridCol w="2779459"/>
                <a:gridCol w="2794011"/>
              </a:tblGrid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 внедрения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После внедрения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После внедрения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Затраты на орошение штабелей,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Затраты на орошение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штабелей 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(вода, ТМЗ, электроэнергия)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,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Экономический эффект,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45 592 505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5 173 447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40 419 058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95536" y="3212976"/>
          <a:ext cx="8280920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36894" y="260648"/>
            <a:ext cx="4486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Стадия Контроля</a:t>
            </a:r>
          </a:p>
          <a:p>
            <a:pPr algn="ctr"/>
            <a:r>
              <a:rPr lang="ru-RU" dirty="0" smtClean="0"/>
              <a:t> Графическая часть, экономический эффект.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1052736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Таблица данных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188640"/>
            <a:ext cx="2202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Стадия Контроля</a:t>
            </a:r>
          </a:p>
          <a:p>
            <a:pPr algn="ctr"/>
            <a:r>
              <a:rPr lang="ru-RU" dirty="0" smtClean="0"/>
              <a:t>Эффект достигнутый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0"/>
            <a:ext cx="220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Стадия Контроля</a:t>
            </a:r>
          </a:p>
          <a:p>
            <a:pPr algn="ctr"/>
            <a:r>
              <a:rPr lang="ru-RU" dirty="0" smtClean="0"/>
              <a:t>Акт закрытия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464496" cy="5976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9644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0"/>
            <a:ext cx="1845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Стадия Контроля</a:t>
            </a:r>
          </a:p>
          <a:p>
            <a:pPr algn="ctr"/>
            <a:r>
              <a:rPr lang="ru-RU" dirty="0" smtClean="0"/>
              <a:t> Устав проекта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0"/>
            <a:ext cx="7632700" cy="1268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Измерение. </a:t>
            </a:r>
          </a:p>
          <a:p>
            <a:pPr algn="ctr"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Детальная карта процесса «Как есть»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1700808"/>
            <a:ext cx="136815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Заявка на УПМ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3068960"/>
            <a:ext cx="136815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Заправка УПМ технической водой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3068960"/>
            <a:ext cx="136815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Транспортировка  воды УПМ к экскаватору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4365104"/>
            <a:ext cx="136815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Убытие УПМ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4365104"/>
            <a:ext cx="136815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Отработка экскаватором 1,2,3,4 этапов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04248" y="1700808"/>
            <a:ext cx="136815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Погрузка угля без орошения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Прямая со стрелкой 22"/>
          <p:cNvCxnSpPr>
            <a:stCxn id="32" idx="3"/>
            <a:endCxn id="10" idx="1"/>
          </p:cNvCxnSpPr>
          <p:nvPr/>
        </p:nvCxnSpPr>
        <p:spPr>
          <a:xfrm>
            <a:off x="2627784" y="20248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3"/>
            <a:endCxn id="12" idx="1"/>
          </p:cNvCxnSpPr>
          <p:nvPr/>
        </p:nvCxnSpPr>
        <p:spPr>
          <a:xfrm>
            <a:off x="2627784" y="339299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7" idx="3"/>
            <a:endCxn id="38" idx="1"/>
          </p:cNvCxnSpPr>
          <p:nvPr/>
        </p:nvCxnSpPr>
        <p:spPr>
          <a:xfrm>
            <a:off x="6300192" y="339299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5" idx="3"/>
            <a:endCxn id="17" idx="1"/>
          </p:cNvCxnSpPr>
          <p:nvPr/>
        </p:nvCxnSpPr>
        <p:spPr>
          <a:xfrm>
            <a:off x="2627784" y="46891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3"/>
            <a:endCxn id="28" idx="1"/>
          </p:cNvCxnSpPr>
          <p:nvPr/>
        </p:nvCxnSpPr>
        <p:spPr>
          <a:xfrm>
            <a:off x="4499992" y="46891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0" idx="3"/>
            <a:endCxn id="56" idx="1"/>
          </p:cNvCxnSpPr>
          <p:nvPr/>
        </p:nvCxnSpPr>
        <p:spPr>
          <a:xfrm>
            <a:off x="4499992" y="202484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56" idx="3"/>
            <a:endCxn id="20" idx="1"/>
          </p:cNvCxnSpPr>
          <p:nvPr/>
        </p:nvCxnSpPr>
        <p:spPr>
          <a:xfrm>
            <a:off x="6516216" y="202484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56" idx="2"/>
            <a:endCxn id="11" idx="1"/>
          </p:cNvCxnSpPr>
          <p:nvPr/>
        </p:nvCxnSpPr>
        <p:spPr>
          <a:xfrm rot="5400000">
            <a:off x="2969822" y="710698"/>
            <a:ext cx="972108" cy="4392488"/>
          </a:xfrm>
          <a:prstGeom prst="bentConnector4">
            <a:avLst>
              <a:gd name="adj1" fmla="val 33333"/>
              <a:gd name="adj2" fmla="val 10520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Ромб 55"/>
          <p:cNvSpPr/>
          <p:nvPr/>
        </p:nvSpPr>
        <p:spPr>
          <a:xfrm>
            <a:off x="4788024" y="1628800"/>
            <a:ext cx="1728192" cy="792088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УПМ в наличии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73" name="Shape 72"/>
          <p:cNvCxnSpPr>
            <a:stCxn id="38" idx="3"/>
            <a:endCxn id="15" idx="1"/>
          </p:cNvCxnSpPr>
          <p:nvPr/>
        </p:nvCxnSpPr>
        <p:spPr>
          <a:xfrm flipH="1">
            <a:off x="1259632" y="3392996"/>
            <a:ext cx="6912768" cy="1296144"/>
          </a:xfrm>
          <a:prstGeom prst="bentConnector5">
            <a:avLst>
              <a:gd name="adj1" fmla="val -3307"/>
              <a:gd name="adj2" fmla="val 50000"/>
              <a:gd name="adj3" fmla="val 103307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788024" y="2276872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да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156176" y="1484784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нет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44" name="Прямая со стрелкой 43"/>
          <p:cNvCxnSpPr>
            <a:stCxn id="12" idx="3"/>
            <a:endCxn id="37" idx="1"/>
          </p:cNvCxnSpPr>
          <p:nvPr/>
        </p:nvCxnSpPr>
        <p:spPr>
          <a:xfrm>
            <a:off x="4499992" y="339299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932040" y="4365104"/>
            <a:ext cx="136815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Высыхание угля в штабеле (забое)</a:t>
            </a:r>
          </a:p>
          <a:p>
            <a:pPr algn="ctr"/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59632" y="1700808"/>
            <a:ext cx="136815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Пылеобразование в штабеле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32040" y="3068960"/>
            <a:ext cx="136815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Орошение штабеля с УПМ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04248" y="3068960"/>
            <a:ext cx="136815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Осушение емкости с водой на УПМ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72" name="Shape 71"/>
          <p:cNvCxnSpPr>
            <a:stCxn id="28" idx="3"/>
            <a:endCxn id="32" idx="1"/>
          </p:cNvCxnSpPr>
          <p:nvPr/>
        </p:nvCxnSpPr>
        <p:spPr>
          <a:xfrm flipH="1" flipV="1">
            <a:off x="1259632" y="2024844"/>
            <a:ext cx="5040560" cy="2664296"/>
          </a:xfrm>
          <a:prstGeom prst="bentConnector5">
            <a:avLst>
              <a:gd name="adj1" fmla="val -4535"/>
              <a:gd name="adj2" fmla="val -24449"/>
              <a:gd name="adj3" fmla="val 11346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9832" y="0"/>
            <a:ext cx="3116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Стадия Анализ часть 1.</a:t>
            </a:r>
          </a:p>
          <a:p>
            <a:pPr algn="ctr"/>
            <a:r>
              <a:rPr lang="ru-RU" dirty="0" smtClean="0"/>
              <a:t>Матрица Причина- Следствие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20688"/>
            <a:ext cx="8286750" cy="59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533400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Итоги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52400" y="990600"/>
            <a:ext cx="87423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80975" indent="-180975" algn="l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Командой определены 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корневые причичины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spcBef>
                <a:spcPct val="20000"/>
              </a:spcBef>
              <a:buSzPct val="70000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 Непригодные к использованию коммуникации существующей системы орошения на экскаваторах. </a:t>
            </a:r>
          </a:p>
          <a:p>
            <a:pPr marL="180975" indent="-180975" algn="l">
              <a:spcBef>
                <a:spcPct val="20000"/>
              </a:spcBef>
              <a:buSzPct val="70000"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l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l">
              <a:spcBef>
                <a:spcPct val="20000"/>
              </a:spcBef>
              <a:buSzPct val="70000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 Достаточно большой расход воды, одного орошения в штабеле УПМ хватает на 1-2 смены для работы роторного экскаватора.</a:t>
            </a:r>
          </a:p>
          <a:p>
            <a:pPr marL="180975" indent="-180975" algn="l">
              <a:spcBef>
                <a:spcPct val="20000"/>
              </a:spcBef>
              <a:buSzPct val="70000"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l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l">
              <a:spcBef>
                <a:spcPct val="20000"/>
              </a:spcBef>
              <a:buSzPct val="70000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 Отсутствие достаточного количества УПМ (универсальная поливочная машина), используемых для орошения штабелей.</a:t>
            </a:r>
          </a:p>
          <a:p>
            <a:pPr marL="180975" indent="-180975" algn="l">
              <a:spcBef>
                <a:spcPct val="20000"/>
              </a:spcBef>
              <a:buSzPct val="70000"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l">
              <a:spcBef>
                <a:spcPct val="20000"/>
              </a:spcBef>
              <a:buSzPct val="70000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Выработать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решения по корневым причинам и реализовать их на стадии совершенствование.</a:t>
            </a:r>
          </a:p>
          <a:p>
            <a:pPr marL="180975" indent="-180975" algn="l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l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l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l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l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endParaRPr lang="en-US" alt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0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Стадия Анализ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640959" cy="439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1574358" y="3998181"/>
            <a:ext cx="3800724" cy="932953"/>
          </a:xfrm>
          <a:custGeom>
            <a:avLst/>
            <a:gdLst>
              <a:gd name="connsiteX0" fmla="*/ 0 w 3800724"/>
              <a:gd name="connsiteY0" fmla="*/ 80838 h 932953"/>
              <a:gd name="connsiteX1" fmla="*/ 47708 w 3800724"/>
              <a:gd name="connsiteY1" fmla="*/ 128546 h 932953"/>
              <a:gd name="connsiteX2" fmla="*/ 135172 w 3800724"/>
              <a:gd name="connsiteY2" fmla="*/ 64936 h 932953"/>
              <a:gd name="connsiteX3" fmla="*/ 143124 w 3800724"/>
              <a:gd name="connsiteY3" fmla="*/ 518160 h 932953"/>
              <a:gd name="connsiteX4" fmla="*/ 135172 w 3800724"/>
              <a:gd name="connsiteY4" fmla="*/ 510209 h 932953"/>
              <a:gd name="connsiteX5" fmla="*/ 2027583 w 3800724"/>
              <a:gd name="connsiteY5" fmla="*/ 510209 h 932953"/>
              <a:gd name="connsiteX6" fmla="*/ 2568272 w 3800724"/>
              <a:gd name="connsiteY6" fmla="*/ 875969 h 932953"/>
              <a:gd name="connsiteX7" fmla="*/ 2647785 w 3800724"/>
              <a:gd name="connsiteY7" fmla="*/ 852115 h 932953"/>
              <a:gd name="connsiteX8" fmla="*/ 2687541 w 3800724"/>
              <a:gd name="connsiteY8" fmla="*/ 836212 h 932953"/>
              <a:gd name="connsiteX9" fmla="*/ 2735249 w 3800724"/>
              <a:gd name="connsiteY9" fmla="*/ 796456 h 932953"/>
              <a:gd name="connsiteX10" fmla="*/ 2775005 w 3800724"/>
              <a:gd name="connsiteY10" fmla="*/ 780553 h 932953"/>
              <a:gd name="connsiteX11" fmla="*/ 2822713 w 3800724"/>
              <a:gd name="connsiteY11" fmla="*/ 756699 h 932953"/>
              <a:gd name="connsiteX12" fmla="*/ 2926080 w 3800724"/>
              <a:gd name="connsiteY12" fmla="*/ 740796 h 932953"/>
              <a:gd name="connsiteX13" fmla="*/ 3061252 w 3800724"/>
              <a:gd name="connsiteY13" fmla="*/ 740796 h 932953"/>
              <a:gd name="connsiteX14" fmla="*/ 3172571 w 3800724"/>
              <a:gd name="connsiteY14" fmla="*/ 740796 h 932953"/>
              <a:gd name="connsiteX15" fmla="*/ 3267986 w 3800724"/>
              <a:gd name="connsiteY15" fmla="*/ 764650 h 932953"/>
              <a:gd name="connsiteX16" fmla="*/ 3371353 w 3800724"/>
              <a:gd name="connsiteY16" fmla="*/ 764650 h 932953"/>
              <a:gd name="connsiteX17" fmla="*/ 3434964 w 3800724"/>
              <a:gd name="connsiteY17" fmla="*/ 756699 h 932953"/>
              <a:gd name="connsiteX18" fmla="*/ 3506525 w 3800724"/>
              <a:gd name="connsiteY18" fmla="*/ 693089 h 932953"/>
              <a:gd name="connsiteX19" fmla="*/ 3586039 w 3800724"/>
              <a:gd name="connsiteY19" fmla="*/ 613576 h 932953"/>
              <a:gd name="connsiteX20" fmla="*/ 3649649 w 3800724"/>
              <a:gd name="connsiteY20" fmla="*/ 589722 h 932953"/>
              <a:gd name="connsiteX21" fmla="*/ 3713259 w 3800724"/>
              <a:gd name="connsiteY21" fmla="*/ 542014 h 932953"/>
              <a:gd name="connsiteX22" fmla="*/ 3776870 w 3800724"/>
              <a:gd name="connsiteY22" fmla="*/ 502257 h 932953"/>
              <a:gd name="connsiteX23" fmla="*/ 3784821 w 3800724"/>
              <a:gd name="connsiteY23" fmla="*/ 478403 h 932953"/>
              <a:gd name="connsiteX24" fmla="*/ 3784821 w 3800724"/>
              <a:gd name="connsiteY24" fmla="*/ 390939 h 932953"/>
              <a:gd name="connsiteX25" fmla="*/ 3784821 w 3800724"/>
              <a:gd name="connsiteY25" fmla="*/ 319377 h 932953"/>
              <a:gd name="connsiteX26" fmla="*/ 3729162 w 3800724"/>
              <a:gd name="connsiteY26" fmla="*/ 319377 h 93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00724" h="932953">
                <a:moveTo>
                  <a:pt x="0" y="80838"/>
                </a:moveTo>
                <a:cubicBezTo>
                  <a:pt x="12589" y="106017"/>
                  <a:pt x="25179" y="131196"/>
                  <a:pt x="47708" y="128546"/>
                </a:cubicBezTo>
                <a:cubicBezTo>
                  <a:pt x="70237" y="125896"/>
                  <a:pt x="119269" y="0"/>
                  <a:pt x="135172" y="64936"/>
                </a:cubicBezTo>
                <a:cubicBezTo>
                  <a:pt x="151075" y="129872"/>
                  <a:pt x="143124" y="443948"/>
                  <a:pt x="143124" y="518160"/>
                </a:cubicBezTo>
                <a:lnTo>
                  <a:pt x="135172" y="510209"/>
                </a:lnTo>
                <a:cubicBezTo>
                  <a:pt x="449249" y="508884"/>
                  <a:pt x="1622066" y="449249"/>
                  <a:pt x="2027583" y="510209"/>
                </a:cubicBezTo>
                <a:cubicBezTo>
                  <a:pt x="2433100" y="571169"/>
                  <a:pt x="2464905" y="818985"/>
                  <a:pt x="2568272" y="875969"/>
                </a:cubicBezTo>
                <a:cubicBezTo>
                  <a:pt x="2671639" y="932953"/>
                  <a:pt x="2627907" y="858741"/>
                  <a:pt x="2647785" y="852115"/>
                </a:cubicBezTo>
                <a:cubicBezTo>
                  <a:pt x="2667663" y="845489"/>
                  <a:pt x="2672964" y="845489"/>
                  <a:pt x="2687541" y="836212"/>
                </a:cubicBezTo>
                <a:cubicBezTo>
                  <a:pt x="2702118" y="826936"/>
                  <a:pt x="2720672" y="805733"/>
                  <a:pt x="2735249" y="796456"/>
                </a:cubicBezTo>
                <a:cubicBezTo>
                  <a:pt x="2749826" y="787180"/>
                  <a:pt x="2760428" y="787179"/>
                  <a:pt x="2775005" y="780553"/>
                </a:cubicBezTo>
                <a:cubicBezTo>
                  <a:pt x="2789582" y="773927"/>
                  <a:pt x="2797534" y="763325"/>
                  <a:pt x="2822713" y="756699"/>
                </a:cubicBezTo>
                <a:cubicBezTo>
                  <a:pt x="2847892" y="750073"/>
                  <a:pt x="2886324" y="743446"/>
                  <a:pt x="2926080" y="740796"/>
                </a:cubicBezTo>
                <a:cubicBezTo>
                  <a:pt x="2965836" y="738146"/>
                  <a:pt x="3061252" y="740796"/>
                  <a:pt x="3061252" y="740796"/>
                </a:cubicBezTo>
                <a:cubicBezTo>
                  <a:pt x="3102334" y="740796"/>
                  <a:pt x="3138115" y="736820"/>
                  <a:pt x="3172571" y="740796"/>
                </a:cubicBezTo>
                <a:cubicBezTo>
                  <a:pt x="3207027" y="744772"/>
                  <a:pt x="3234856" y="760674"/>
                  <a:pt x="3267986" y="764650"/>
                </a:cubicBezTo>
                <a:cubicBezTo>
                  <a:pt x="3301116" y="768626"/>
                  <a:pt x="3343523" y="765975"/>
                  <a:pt x="3371353" y="764650"/>
                </a:cubicBezTo>
                <a:cubicBezTo>
                  <a:pt x="3399183" y="763325"/>
                  <a:pt x="3412435" y="768626"/>
                  <a:pt x="3434964" y="756699"/>
                </a:cubicBezTo>
                <a:cubicBezTo>
                  <a:pt x="3457493" y="744772"/>
                  <a:pt x="3481346" y="716943"/>
                  <a:pt x="3506525" y="693089"/>
                </a:cubicBezTo>
                <a:cubicBezTo>
                  <a:pt x="3531704" y="669235"/>
                  <a:pt x="3562185" y="630804"/>
                  <a:pt x="3586039" y="613576"/>
                </a:cubicBezTo>
                <a:cubicBezTo>
                  <a:pt x="3609893" y="596348"/>
                  <a:pt x="3628446" y="601649"/>
                  <a:pt x="3649649" y="589722"/>
                </a:cubicBezTo>
                <a:cubicBezTo>
                  <a:pt x="3670852" y="577795"/>
                  <a:pt x="3692056" y="556591"/>
                  <a:pt x="3713259" y="542014"/>
                </a:cubicBezTo>
                <a:cubicBezTo>
                  <a:pt x="3734462" y="527437"/>
                  <a:pt x="3764943" y="512859"/>
                  <a:pt x="3776870" y="502257"/>
                </a:cubicBezTo>
                <a:cubicBezTo>
                  <a:pt x="3788797" y="491655"/>
                  <a:pt x="3783496" y="496956"/>
                  <a:pt x="3784821" y="478403"/>
                </a:cubicBezTo>
                <a:cubicBezTo>
                  <a:pt x="3786146" y="459850"/>
                  <a:pt x="3784821" y="390939"/>
                  <a:pt x="3784821" y="390939"/>
                </a:cubicBezTo>
                <a:cubicBezTo>
                  <a:pt x="3784821" y="364435"/>
                  <a:pt x="3794097" y="331304"/>
                  <a:pt x="3784821" y="319377"/>
                </a:cubicBezTo>
                <a:cubicBezTo>
                  <a:pt x="3775545" y="307450"/>
                  <a:pt x="3800724" y="290222"/>
                  <a:pt x="3729162" y="319377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311965" y="4086970"/>
            <a:ext cx="254442" cy="335280"/>
          </a:xfrm>
          <a:custGeom>
            <a:avLst/>
            <a:gdLst>
              <a:gd name="connsiteX0" fmla="*/ 0 w 254442"/>
              <a:gd name="connsiteY0" fmla="*/ 174929 h 335280"/>
              <a:gd name="connsiteX1" fmla="*/ 143124 w 254442"/>
              <a:gd name="connsiteY1" fmla="*/ 79513 h 335280"/>
              <a:gd name="connsiteX2" fmla="*/ 254442 w 254442"/>
              <a:gd name="connsiteY2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442" h="335280">
                <a:moveTo>
                  <a:pt x="0" y="174929"/>
                </a:moveTo>
                <a:lnTo>
                  <a:pt x="143124" y="79513"/>
                </a:lnTo>
                <a:cubicBezTo>
                  <a:pt x="185531" y="50358"/>
                  <a:pt x="132522" y="335280"/>
                  <a:pt x="254442" y="0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6002381">
            <a:off x="1277908" y="4231997"/>
            <a:ext cx="179470" cy="187609"/>
          </a:xfrm>
          <a:prstGeom prst="rtTriangl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762831" y="5168348"/>
            <a:ext cx="1836751" cy="298174"/>
          </a:xfrm>
          <a:custGeom>
            <a:avLst/>
            <a:gdLst>
              <a:gd name="connsiteX0" fmla="*/ 23854 w 1836751"/>
              <a:gd name="connsiteY0" fmla="*/ 0 h 298174"/>
              <a:gd name="connsiteX1" fmla="*/ 31806 w 1836751"/>
              <a:gd name="connsiteY1" fmla="*/ 87464 h 298174"/>
              <a:gd name="connsiteX2" fmla="*/ 15903 w 1836751"/>
              <a:gd name="connsiteY2" fmla="*/ 174929 h 298174"/>
              <a:gd name="connsiteX3" fmla="*/ 15903 w 1836751"/>
              <a:gd name="connsiteY3" fmla="*/ 246490 h 298174"/>
              <a:gd name="connsiteX4" fmla="*/ 111319 w 1836751"/>
              <a:gd name="connsiteY4" fmla="*/ 270344 h 298174"/>
              <a:gd name="connsiteX5" fmla="*/ 182880 w 1836751"/>
              <a:gd name="connsiteY5" fmla="*/ 294198 h 298174"/>
              <a:gd name="connsiteX6" fmla="*/ 270345 w 1836751"/>
              <a:gd name="connsiteY6" fmla="*/ 294198 h 298174"/>
              <a:gd name="connsiteX7" fmla="*/ 318052 w 1836751"/>
              <a:gd name="connsiteY7" fmla="*/ 294198 h 298174"/>
              <a:gd name="connsiteX8" fmla="*/ 389614 w 1836751"/>
              <a:gd name="connsiteY8" fmla="*/ 278295 h 298174"/>
              <a:gd name="connsiteX9" fmla="*/ 461176 w 1836751"/>
              <a:gd name="connsiteY9" fmla="*/ 238539 h 298174"/>
              <a:gd name="connsiteX10" fmla="*/ 524786 w 1836751"/>
              <a:gd name="connsiteY10" fmla="*/ 230588 h 298174"/>
              <a:gd name="connsiteX11" fmla="*/ 588397 w 1836751"/>
              <a:gd name="connsiteY11" fmla="*/ 230588 h 298174"/>
              <a:gd name="connsiteX12" fmla="*/ 644056 w 1836751"/>
              <a:gd name="connsiteY12" fmla="*/ 230588 h 298174"/>
              <a:gd name="connsiteX13" fmla="*/ 723569 w 1836751"/>
              <a:gd name="connsiteY13" fmla="*/ 230588 h 298174"/>
              <a:gd name="connsiteX14" fmla="*/ 1184745 w 1836751"/>
              <a:gd name="connsiteY14" fmla="*/ 230588 h 298174"/>
              <a:gd name="connsiteX15" fmla="*/ 1288112 w 1836751"/>
              <a:gd name="connsiteY15" fmla="*/ 230588 h 298174"/>
              <a:gd name="connsiteX16" fmla="*/ 1391479 w 1836751"/>
              <a:gd name="connsiteY16" fmla="*/ 230588 h 298174"/>
              <a:gd name="connsiteX17" fmla="*/ 1431235 w 1836751"/>
              <a:gd name="connsiteY17" fmla="*/ 214685 h 298174"/>
              <a:gd name="connsiteX18" fmla="*/ 1502797 w 1836751"/>
              <a:gd name="connsiteY18" fmla="*/ 206734 h 298174"/>
              <a:gd name="connsiteX19" fmla="*/ 1558456 w 1836751"/>
              <a:gd name="connsiteY19" fmla="*/ 182880 h 298174"/>
              <a:gd name="connsiteX20" fmla="*/ 1598212 w 1836751"/>
              <a:gd name="connsiteY20" fmla="*/ 159026 h 298174"/>
              <a:gd name="connsiteX21" fmla="*/ 1653872 w 1836751"/>
              <a:gd name="connsiteY21" fmla="*/ 143123 h 298174"/>
              <a:gd name="connsiteX22" fmla="*/ 1693628 w 1836751"/>
              <a:gd name="connsiteY22" fmla="*/ 127221 h 298174"/>
              <a:gd name="connsiteX23" fmla="*/ 1733385 w 1836751"/>
              <a:gd name="connsiteY23" fmla="*/ 103367 h 298174"/>
              <a:gd name="connsiteX24" fmla="*/ 1773141 w 1836751"/>
              <a:gd name="connsiteY24" fmla="*/ 95415 h 298174"/>
              <a:gd name="connsiteX25" fmla="*/ 1773141 w 1836751"/>
              <a:gd name="connsiteY25" fmla="*/ 79513 h 29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36751" h="298174">
                <a:moveTo>
                  <a:pt x="23854" y="0"/>
                </a:moveTo>
                <a:cubicBezTo>
                  <a:pt x="28492" y="29154"/>
                  <a:pt x="33131" y="58309"/>
                  <a:pt x="31806" y="87464"/>
                </a:cubicBezTo>
                <a:cubicBezTo>
                  <a:pt x="30481" y="116619"/>
                  <a:pt x="18553" y="148425"/>
                  <a:pt x="15903" y="174929"/>
                </a:cubicBezTo>
                <a:cubicBezTo>
                  <a:pt x="13253" y="201433"/>
                  <a:pt x="0" y="230588"/>
                  <a:pt x="15903" y="246490"/>
                </a:cubicBezTo>
                <a:cubicBezTo>
                  <a:pt x="31806" y="262392"/>
                  <a:pt x="83490" y="262393"/>
                  <a:pt x="111319" y="270344"/>
                </a:cubicBezTo>
                <a:cubicBezTo>
                  <a:pt x="139148" y="278295"/>
                  <a:pt x="156376" y="290222"/>
                  <a:pt x="182880" y="294198"/>
                </a:cubicBezTo>
                <a:cubicBezTo>
                  <a:pt x="209384" y="298174"/>
                  <a:pt x="270345" y="294198"/>
                  <a:pt x="270345" y="294198"/>
                </a:cubicBezTo>
                <a:cubicBezTo>
                  <a:pt x="292874" y="294198"/>
                  <a:pt x="298174" y="296848"/>
                  <a:pt x="318052" y="294198"/>
                </a:cubicBezTo>
                <a:cubicBezTo>
                  <a:pt x="337930" y="291548"/>
                  <a:pt x="365760" y="287571"/>
                  <a:pt x="389614" y="278295"/>
                </a:cubicBezTo>
                <a:cubicBezTo>
                  <a:pt x="413468" y="269019"/>
                  <a:pt x="438647" y="246490"/>
                  <a:pt x="461176" y="238539"/>
                </a:cubicBezTo>
                <a:cubicBezTo>
                  <a:pt x="483705" y="230588"/>
                  <a:pt x="503583" y="231913"/>
                  <a:pt x="524786" y="230588"/>
                </a:cubicBezTo>
                <a:cubicBezTo>
                  <a:pt x="545989" y="229263"/>
                  <a:pt x="588397" y="230588"/>
                  <a:pt x="588397" y="230588"/>
                </a:cubicBezTo>
                <a:lnTo>
                  <a:pt x="644056" y="230588"/>
                </a:lnTo>
                <a:lnTo>
                  <a:pt x="723569" y="230588"/>
                </a:lnTo>
                <a:lnTo>
                  <a:pt x="1184745" y="230588"/>
                </a:lnTo>
                <a:lnTo>
                  <a:pt x="1288112" y="230588"/>
                </a:lnTo>
                <a:cubicBezTo>
                  <a:pt x="1322568" y="230588"/>
                  <a:pt x="1367625" y="233238"/>
                  <a:pt x="1391479" y="230588"/>
                </a:cubicBezTo>
                <a:cubicBezTo>
                  <a:pt x="1415333" y="227938"/>
                  <a:pt x="1412682" y="218661"/>
                  <a:pt x="1431235" y="214685"/>
                </a:cubicBezTo>
                <a:cubicBezTo>
                  <a:pt x="1449788" y="210709"/>
                  <a:pt x="1481594" y="212035"/>
                  <a:pt x="1502797" y="206734"/>
                </a:cubicBezTo>
                <a:cubicBezTo>
                  <a:pt x="1524000" y="201433"/>
                  <a:pt x="1542554" y="190831"/>
                  <a:pt x="1558456" y="182880"/>
                </a:cubicBezTo>
                <a:cubicBezTo>
                  <a:pt x="1574358" y="174929"/>
                  <a:pt x="1582309" y="165652"/>
                  <a:pt x="1598212" y="159026"/>
                </a:cubicBezTo>
                <a:cubicBezTo>
                  <a:pt x="1614115" y="152400"/>
                  <a:pt x="1637969" y="148424"/>
                  <a:pt x="1653872" y="143123"/>
                </a:cubicBezTo>
                <a:cubicBezTo>
                  <a:pt x="1669775" y="137822"/>
                  <a:pt x="1680376" y="133847"/>
                  <a:pt x="1693628" y="127221"/>
                </a:cubicBezTo>
                <a:cubicBezTo>
                  <a:pt x="1706880" y="120595"/>
                  <a:pt x="1720133" y="108668"/>
                  <a:pt x="1733385" y="103367"/>
                </a:cubicBezTo>
                <a:cubicBezTo>
                  <a:pt x="1746637" y="98066"/>
                  <a:pt x="1766515" y="99391"/>
                  <a:pt x="1773141" y="95415"/>
                </a:cubicBezTo>
                <a:cubicBezTo>
                  <a:pt x="1779767" y="91439"/>
                  <a:pt x="1836751" y="78188"/>
                  <a:pt x="1773141" y="79513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6002381">
            <a:off x="6462484" y="5240110"/>
            <a:ext cx="179470" cy="187609"/>
          </a:xfrm>
          <a:prstGeom prst="rtTriangl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4149080"/>
            <a:ext cx="288032" cy="2160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4941168"/>
            <a:ext cx="288032" cy="2160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0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Стадия Совершенствования</a:t>
            </a:r>
          </a:p>
          <a:p>
            <a:pPr algn="ctr"/>
            <a:r>
              <a:rPr lang="ru-RU" dirty="0" smtClean="0"/>
              <a:t>Схема магистралей системы орошения на роторном экскаваторе типа </a:t>
            </a:r>
            <a:r>
              <a:rPr lang="en-US" dirty="0" smtClean="0"/>
              <a:t>SRS (k)-2000</a:t>
            </a:r>
            <a:r>
              <a:rPr lang="ru-RU" dirty="0" smtClean="0"/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616" y="6165304"/>
            <a:ext cx="187220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Распылители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6" name="Прямая со стрелкой 15"/>
          <p:cNvCxnSpPr>
            <a:stCxn id="14" idx="0"/>
          </p:cNvCxnSpPr>
          <p:nvPr/>
        </p:nvCxnSpPr>
        <p:spPr>
          <a:xfrm flipH="1" flipV="1">
            <a:off x="1331640" y="4365104"/>
            <a:ext cx="720080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0"/>
            <a:endCxn id="10" idx="4"/>
          </p:cNvCxnSpPr>
          <p:nvPr/>
        </p:nvCxnSpPr>
        <p:spPr>
          <a:xfrm flipV="1">
            <a:off x="2051720" y="5405922"/>
            <a:ext cx="4392487" cy="7593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987824" y="3429000"/>
            <a:ext cx="1872208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Баки с водой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26" name="Прямая со стрелкой 25"/>
          <p:cNvCxnSpPr>
            <a:stCxn id="25" idx="2"/>
            <a:endCxn id="11" idx="1"/>
          </p:cNvCxnSpPr>
          <p:nvPr/>
        </p:nvCxnSpPr>
        <p:spPr>
          <a:xfrm>
            <a:off x="3923928" y="3789040"/>
            <a:ext cx="1152128" cy="4680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5" idx="2"/>
            <a:endCxn id="12" idx="1"/>
          </p:cNvCxnSpPr>
          <p:nvPr/>
        </p:nvCxnSpPr>
        <p:spPr>
          <a:xfrm>
            <a:off x="3923928" y="3789040"/>
            <a:ext cx="720080" cy="12601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1835696" y="4797152"/>
            <a:ext cx="1872208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Трубопроводы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44" name="Прямая со стрелкой 43"/>
          <p:cNvCxnSpPr>
            <a:stCxn id="43" idx="3"/>
          </p:cNvCxnSpPr>
          <p:nvPr/>
        </p:nvCxnSpPr>
        <p:spPr>
          <a:xfrm flipV="1">
            <a:off x="3707904" y="4869160"/>
            <a:ext cx="36004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3" idx="3"/>
            <a:endCxn id="9" idx="3"/>
          </p:cNvCxnSpPr>
          <p:nvPr/>
        </p:nvCxnSpPr>
        <p:spPr>
          <a:xfrm>
            <a:off x="3707904" y="5013176"/>
            <a:ext cx="1070830" cy="4016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620688"/>
            <a:ext cx="5338936" cy="1282154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Места установок оросительных устройств. </a:t>
            </a:r>
            <a:endParaRPr lang="ru-RU" sz="2800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2664296" cy="319695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7347" name="Picture 3" descr="C:\Users\lss06\Desktop\пресса\после\20191025_1048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2880320" cy="31683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2" descr="C:\Users\lss06\Desktop\пресса\после\20191025_105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2592288" cy="30963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03848" y="116632"/>
            <a:ext cx="2929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Стадия Совершенствование</a:t>
            </a:r>
          </a:p>
        </p:txBody>
      </p:sp>
      <p:sp>
        <p:nvSpPr>
          <p:cNvPr id="10" name="Выноска 1 9"/>
          <p:cNvSpPr/>
          <p:nvPr/>
        </p:nvSpPr>
        <p:spPr>
          <a:xfrm>
            <a:off x="251520" y="4869160"/>
            <a:ext cx="2016224" cy="648072"/>
          </a:xfrm>
          <a:prstGeom prst="borderCallout1">
            <a:avLst>
              <a:gd name="adj1" fmla="val 4009"/>
              <a:gd name="adj2" fmla="val -887"/>
              <a:gd name="adj3" fmla="val -363434"/>
              <a:gd name="adj4" fmla="val 7809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Приемный бункер на роторе, вид 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3131840" y="5589240"/>
            <a:ext cx="2016224" cy="648072"/>
          </a:xfrm>
          <a:prstGeom prst="borderCallout1">
            <a:avLst>
              <a:gd name="adj1" fmla="val 4009"/>
              <a:gd name="adj2" fmla="val -887"/>
              <a:gd name="adj3" fmla="val -418187"/>
              <a:gd name="adj4" fmla="val 25295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Приемный бункер на роторе, вид 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6516216" y="2492896"/>
            <a:ext cx="2016224" cy="648072"/>
          </a:xfrm>
          <a:prstGeom prst="borderCallout1">
            <a:avLst>
              <a:gd name="adj1" fmla="val 100880"/>
              <a:gd name="adj2" fmla="val -210"/>
              <a:gd name="adj3" fmla="val 268337"/>
              <a:gd name="adj4" fmla="val 5440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Промежуточный бункер конвейера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392488" cy="2880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547664" y="116632"/>
            <a:ext cx="54726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Стадия Совершенствование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Туманообразующая установка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90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1574358" y="3998181"/>
            <a:ext cx="3800724" cy="932953"/>
          </a:xfrm>
          <a:custGeom>
            <a:avLst/>
            <a:gdLst>
              <a:gd name="connsiteX0" fmla="*/ 0 w 3800724"/>
              <a:gd name="connsiteY0" fmla="*/ 80838 h 932953"/>
              <a:gd name="connsiteX1" fmla="*/ 47708 w 3800724"/>
              <a:gd name="connsiteY1" fmla="*/ 128546 h 932953"/>
              <a:gd name="connsiteX2" fmla="*/ 135172 w 3800724"/>
              <a:gd name="connsiteY2" fmla="*/ 64936 h 932953"/>
              <a:gd name="connsiteX3" fmla="*/ 143124 w 3800724"/>
              <a:gd name="connsiteY3" fmla="*/ 518160 h 932953"/>
              <a:gd name="connsiteX4" fmla="*/ 135172 w 3800724"/>
              <a:gd name="connsiteY4" fmla="*/ 510209 h 932953"/>
              <a:gd name="connsiteX5" fmla="*/ 2027583 w 3800724"/>
              <a:gd name="connsiteY5" fmla="*/ 510209 h 932953"/>
              <a:gd name="connsiteX6" fmla="*/ 2568272 w 3800724"/>
              <a:gd name="connsiteY6" fmla="*/ 875969 h 932953"/>
              <a:gd name="connsiteX7" fmla="*/ 2647785 w 3800724"/>
              <a:gd name="connsiteY7" fmla="*/ 852115 h 932953"/>
              <a:gd name="connsiteX8" fmla="*/ 2687541 w 3800724"/>
              <a:gd name="connsiteY8" fmla="*/ 836212 h 932953"/>
              <a:gd name="connsiteX9" fmla="*/ 2735249 w 3800724"/>
              <a:gd name="connsiteY9" fmla="*/ 796456 h 932953"/>
              <a:gd name="connsiteX10" fmla="*/ 2775005 w 3800724"/>
              <a:gd name="connsiteY10" fmla="*/ 780553 h 932953"/>
              <a:gd name="connsiteX11" fmla="*/ 2822713 w 3800724"/>
              <a:gd name="connsiteY11" fmla="*/ 756699 h 932953"/>
              <a:gd name="connsiteX12" fmla="*/ 2926080 w 3800724"/>
              <a:gd name="connsiteY12" fmla="*/ 740796 h 932953"/>
              <a:gd name="connsiteX13" fmla="*/ 3061252 w 3800724"/>
              <a:gd name="connsiteY13" fmla="*/ 740796 h 932953"/>
              <a:gd name="connsiteX14" fmla="*/ 3172571 w 3800724"/>
              <a:gd name="connsiteY14" fmla="*/ 740796 h 932953"/>
              <a:gd name="connsiteX15" fmla="*/ 3267986 w 3800724"/>
              <a:gd name="connsiteY15" fmla="*/ 764650 h 932953"/>
              <a:gd name="connsiteX16" fmla="*/ 3371353 w 3800724"/>
              <a:gd name="connsiteY16" fmla="*/ 764650 h 932953"/>
              <a:gd name="connsiteX17" fmla="*/ 3434964 w 3800724"/>
              <a:gd name="connsiteY17" fmla="*/ 756699 h 932953"/>
              <a:gd name="connsiteX18" fmla="*/ 3506525 w 3800724"/>
              <a:gd name="connsiteY18" fmla="*/ 693089 h 932953"/>
              <a:gd name="connsiteX19" fmla="*/ 3586039 w 3800724"/>
              <a:gd name="connsiteY19" fmla="*/ 613576 h 932953"/>
              <a:gd name="connsiteX20" fmla="*/ 3649649 w 3800724"/>
              <a:gd name="connsiteY20" fmla="*/ 589722 h 932953"/>
              <a:gd name="connsiteX21" fmla="*/ 3713259 w 3800724"/>
              <a:gd name="connsiteY21" fmla="*/ 542014 h 932953"/>
              <a:gd name="connsiteX22" fmla="*/ 3776870 w 3800724"/>
              <a:gd name="connsiteY22" fmla="*/ 502257 h 932953"/>
              <a:gd name="connsiteX23" fmla="*/ 3784821 w 3800724"/>
              <a:gd name="connsiteY23" fmla="*/ 478403 h 932953"/>
              <a:gd name="connsiteX24" fmla="*/ 3784821 w 3800724"/>
              <a:gd name="connsiteY24" fmla="*/ 390939 h 932953"/>
              <a:gd name="connsiteX25" fmla="*/ 3784821 w 3800724"/>
              <a:gd name="connsiteY25" fmla="*/ 319377 h 932953"/>
              <a:gd name="connsiteX26" fmla="*/ 3729162 w 3800724"/>
              <a:gd name="connsiteY26" fmla="*/ 319377 h 93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00724" h="932953">
                <a:moveTo>
                  <a:pt x="0" y="80838"/>
                </a:moveTo>
                <a:cubicBezTo>
                  <a:pt x="12589" y="106017"/>
                  <a:pt x="25179" y="131196"/>
                  <a:pt x="47708" y="128546"/>
                </a:cubicBezTo>
                <a:cubicBezTo>
                  <a:pt x="70237" y="125896"/>
                  <a:pt x="119269" y="0"/>
                  <a:pt x="135172" y="64936"/>
                </a:cubicBezTo>
                <a:cubicBezTo>
                  <a:pt x="151075" y="129872"/>
                  <a:pt x="143124" y="443948"/>
                  <a:pt x="143124" y="518160"/>
                </a:cubicBezTo>
                <a:lnTo>
                  <a:pt x="135172" y="510209"/>
                </a:lnTo>
                <a:cubicBezTo>
                  <a:pt x="449249" y="508884"/>
                  <a:pt x="1622066" y="449249"/>
                  <a:pt x="2027583" y="510209"/>
                </a:cubicBezTo>
                <a:cubicBezTo>
                  <a:pt x="2433100" y="571169"/>
                  <a:pt x="2464905" y="818985"/>
                  <a:pt x="2568272" y="875969"/>
                </a:cubicBezTo>
                <a:cubicBezTo>
                  <a:pt x="2671639" y="932953"/>
                  <a:pt x="2627907" y="858741"/>
                  <a:pt x="2647785" y="852115"/>
                </a:cubicBezTo>
                <a:cubicBezTo>
                  <a:pt x="2667663" y="845489"/>
                  <a:pt x="2672964" y="845489"/>
                  <a:pt x="2687541" y="836212"/>
                </a:cubicBezTo>
                <a:cubicBezTo>
                  <a:pt x="2702118" y="826936"/>
                  <a:pt x="2720672" y="805733"/>
                  <a:pt x="2735249" y="796456"/>
                </a:cubicBezTo>
                <a:cubicBezTo>
                  <a:pt x="2749826" y="787180"/>
                  <a:pt x="2760428" y="787179"/>
                  <a:pt x="2775005" y="780553"/>
                </a:cubicBezTo>
                <a:cubicBezTo>
                  <a:pt x="2789582" y="773927"/>
                  <a:pt x="2797534" y="763325"/>
                  <a:pt x="2822713" y="756699"/>
                </a:cubicBezTo>
                <a:cubicBezTo>
                  <a:pt x="2847892" y="750073"/>
                  <a:pt x="2886324" y="743446"/>
                  <a:pt x="2926080" y="740796"/>
                </a:cubicBezTo>
                <a:cubicBezTo>
                  <a:pt x="2965836" y="738146"/>
                  <a:pt x="3061252" y="740796"/>
                  <a:pt x="3061252" y="740796"/>
                </a:cubicBezTo>
                <a:cubicBezTo>
                  <a:pt x="3102334" y="740796"/>
                  <a:pt x="3138115" y="736820"/>
                  <a:pt x="3172571" y="740796"/>
                </a:cubicBezTo>
                <a:cubicBezTo>
                  <a:pt x="3207027" y="744772"/>
                  <a:pt x="3234856" y="760674"/>
                  <a:pt x="3267986" y="764650"/>
                </a:cubicBezTo>
                <a:cubicBezTo>
                  <a:pt x="3301116" y="768626"/>
                  <a:pt x="3343523" y="765975"/>
                  <a:pt x="3371353" y="764650"/>
                </a:cubicBezTo>
                <a:cubicBezTo>
                  <a:pt x="3399183" y="763325"/>
                  <a:pt x="3412435" y="768626"/>
                  <a:pt x="3434964" y="756699"/>
                </a:cubicBezTo>
                <a:cubicBezTo>
                  <a:pt x="3457493" y="744772"/>
                  <a:pt x="3481346" y="716943"/>
                  <a:pt x="3506525" y="693089"/>
                </a:cubicBezTo>
                <a:cubicBezTo>
                  <a:pt x="3531704" y="669235"/>
                  <a:pt x="3562185" y="630804"/>
                  <a:pt x="3586039" y="613576"/>
                </a:cubicBezTo>
                <a:cubicBezTo>
                  <a:pt x="3609893" y="596348"/>
                  <a:pt x="3628446" y="601649"/>
                  <a:pt x="3649649" y="589722"/>
                </a:cubicBezTo>
                <a:cubicBezTo>
                  <a:pt x="3670852" y="577795"/>
                  <a:pt x="3692056" y="556591"/>
                  <a:pt x="3713259" y="542014"/>
                </a:cubicBezTo>
                <a:cubicBezTo>
                  <a:pt x="3734462" y="527437"/>
                  <a:pt x="3764943" y="512859"/>
                  <a:pt x="3776870" y="502257"/>
                </a:cubicBezTo>
                <a:cubicBezTo>
                  <a:pt x="3788797" y="491655"/>
                  <a:pt x="3783496" y="496956"/>
                  <a:pt x="3784821" y="478403"/>
                </a:cubicBezTo>
                <a:cubicBezTo>
                  <a:pt x="3786146" y="459850"/>
                  <a:pt x="3784821" y="390939"/>
                  <a:pt x="3784821" y="390939"/>
                </a:cubicBezTo>
                <a:cubicBezTo>
                  <a:pt x="3784821" y="364435"/>
                  <a:pt x="3794097" y="331304"/>
                  <a:pt x="3784821" y="319377"/>
                </a:cubicBezTo>
                <a:cubicBezTo>
                  <a:pt x="3775545" y="307450"/>
                  <a:pt x="3800724" y="290222"/>
                  <a:pt x="3729162" y="319377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311965" y="4086970"/>
            <a:ext cx="254442" cy="335280"/>
          </a:xfrm>
          <a:custGeom>
            <a:avLst/>
            <a:gdLst>
              <a:gd name="connsiteX0" fmla="*/ 0 w 254442"/>
              <a:gd name="connsiteY0" fmla="*/ 174929 h 335280"/>
              <a:gd name="connsiteX1" fmla="*/ 143124 w 254442"/>
              <a:gd name="connsiteY1" fmla="*/ 79513 h 335280"/>
              <a:gd name="connsiteX2" fmla="*/ 254442 w 254442"/>
              <a:gd name="connsiteY2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442" h="335280">
                <a:moveTo>
                  <a:pt x="0" y="174929"/>
                </a:moveTo>
                <a:lnTo>
                  <a:pt x="143124" y="79513"/>
                </a:lnTo>
                <a:cubicBezTo>
                  <a:pt x="185531" y="50358"/>
                  <a:pt x="132522" y="335280"/>
                  <a:pt x="254442" y="0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6002381">
            <a:off x="1277908" y="4231997"/>
            <a:ext cx="179470" cy="187609"/>
          </a:xfrm>
          <a:prstGeom prst="rtTriangl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762831" y="5168348"/>
            <a:ext cx="1836751" cy="298174"/>
          </a:xfrm>
          <a:custGeom>
            <a:avLst/>
            <a:gdLst>
              <a:gd name="connsiteX0" fmla="*/ 23854 w 1836751"/>
              <a:gd name="connsiteY0" fmla="*/ 0 h 298174"/>
              <a:gd name="connsiteX1" fmla="*/ 31806 w 1836751"/>
              <a:gd name="connsiteY1" fmla="*/ 87464 h 298174"/>
              <a:gd name="connsiteX2" fmla="*/ 15903 w 1836751"/>
              <a:gd name="connsiteY2" fmla="*/ 174929 h 298174"/>
              <a:gd name="connsiteX3" fmla="*/ 15903 w 1836751"/>
              <a:gd name="connsiteY3" fmla="*/ 246490 h 298174"/>
              <a:gd name="connsiteX4" fmla="*/ 111319 w 1836751"/>
              <a:gd name="connsiteY4" fmla="*/ 270344 h 298174"/>
              <a:gd name="connsiteX5" fmla="*/ 182880 w 1836751"/>
              <a:gd name="connsiteY5" fmla="*/ 294198 h 298174"/>
              <a:gd name="connsiteX6" fmla="*/ 270345 w 1836751"/>
              <a:gd name="connsiteY6" fmla="*/ 294198 h 298174"/>
              <a:gd name="connsiteX7" fmla="*/ 318052 w 1836751"/>
              <a:gd name="connsiteY7" fmla="*/ 294198 h 298174"/>
              <a:gd name="connsiteX8" fmla="*/ 389614 w 1836751"/>
              <a:gd name="connsiteY8" fmla="*/ 278295 h 298174"/>
              <a:gd name="connsiteX9" fmla="*/ 461176 w 1836751"/>
              <a:gd name="connsiteY9" fmla="*/ 238539 h 298174"/>
              <a:gd name="connsiteX10" fmla="*/ 524786 w 1836751"/>
              <a:gd name="connsiteY10" fmla="*/ 230588 h 298174"/>
              <a:gd name="connsiteX11" fmla="*/ 588397 w 1836751"/>
              <a:gd name="connsiteY11" fmla="*/ 230588 h 298174"/>
              <a:gd name="connsiteX12" fmla="*/ 644056 w 1836751"/>
              <a:gd name="connsiteY12" fmla="*/ 230588 h 298174"/>
              <a:gd name="connsiteX13" fmla="*/ 723569 w 1836751"/>
              <a:gd name="connsiteY13" fmla="*/ 230588 h 298174"/>
              <a:gd name="connsiteX14" fmla="*/ 1184745 w 1836751"/>
              <a:gd name="connsiteY14" fmla="*/ 230588 h 298174"/>
              <a:gd name="connsiteX15" fmla="*/ 1288112 w 1836751"/>
              <a:gd name="connsiteY15" fmla="*/ 230588 h 298174"/>
              <a:gd name="connsiteX16" fmla="*/ 1391479 w 1836751"/>
              <a:gd name="connsiteY16" fmla="*/ 230588 h 298174"/>
              <a:gd name="connsiteX17" fmla="*/ 1431235 w 1836751"/>
              <a:gd name="connsiteY17" fmla="*/ 214685 h 298174"/>
              <a:gd name="connsiteX18" fmla="*/ 1502797 w 1836751"/>
              <a:gd name="connsiteY18" fmla="*/ 206734 h 298174"/>
              <a:gd name="connsiteX19" fmla="*/ 1558456 w 1836751"/>
              <a:gd name="connsiteY19" fmla="*/ 182880 h 298174"/>
              <a:gd name="connsiteX20" fmla="*/ 1598212 w 1836751"/>
              <a:gd name="connsiteY20" fmla="*/ 159026 h 298174"/>
              <a:gd name="connsiteX21" fmla="*/ 1653872 w 1836751"/>
              <a:gd name="connsiteY21" fmla="*/ 143123 h 298174"/>
              <a:gd name="connsiteX22" fmla="*/ 1693628 w 1836751"/>
              <a:gd name="connsiteY22" fmla="*/ 127221 h 298174"/>
              <a:gd name="connsiteX23" fmla="*/ 1733385 w 1836751"/>
              <a:gd name="connsiteY23" fmla="*/ 103367 h 298174"/>
              <a:gd name="connsiteX24" fmla="*/ 1773141 w 1836751"/>
              <a:gd name="connsiteY24" fmla="*/ 95415 h 298174"/>
              <a:gd name="connsiteX25" fmla="*/ 1773141 w 1836751"/>
              <a:gd name="connsiteY25" fmla="*/ 79513 h 29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36751" h="298174">
                <a:moveTo>
                  <a:pt x="23854" y="0"/>
                </a:moveTo>
                <a:cubicBezTo>
                  <a:pt x="28492" y="29154"/>
                  <a:pt x="33131" y="58309"/>
                  <a:pt x="31806" y="87464"/>
                </a:cubicBezTo>
                <a:cubicBezTo>
                  <a:pt x="30481" y="116619"/>
                  <a:pt x="18553" y="148425"/>
                  <a:pt x="15903" y="174929"/>
                </a:cubicBezTo>
                <a:cubicBezTo>
                  <a:pt x="13253" y="201433"/>
                  <a:pt x="0" y="230588"/>
                  <a:pt x="15903" y="246490"/>
                </a:cubicBezTo>
                <a:cubicBezTo>
                  <a:pt x="31806" y="262392"/>
                  <a:pt x="83490" y="262393"/>
                  <a:pt x="111319" y="270344"/>
                </a:cubicBezTo>
                <a:cubicBezTo>
                  <a:pt x="139148" y="278295"/>
                  <a:pt x="156376" y="290222"/>
                  <a:pt x="182880" y="294198"/>
                </a:cubicBezTo>
                <a:cubicBezTo>
                  <a:pt x="209384" y="298174"/>
                  <a:pt x="270345" y="294198"/>
                  <a:pt x="270345" y="294198"/>
                </a:cubicBezTo>
                <a:cubicBezTo>
                  <a:pt x="292874" y="294198"/>
                  <a:pt x="298174" y="296848"/>
                  <a:pt x="318052" y="294198"/>
                </a:cubicBezTo>
                <a:cubicBezTo>
                  <a:pt x="337930" y="291548"/>
                  <a:pt x="365760" y="287571"/>
                  <a:pt x="389614" y="278295"/>
                </a:cubicBezTo>
                <a:cubicBezTo>
                  <a:pt x="413468" y="269019"/>
                  <a:pt x="438647" y="246490"/>
                  <a:pt x="461176" y="238539"/>
                </a:cubicBezTo>
                <a:cubicBezTo>
                  <a:pt x="483705" y="230588"/>
                  <a:pt x="503583" y="231913"/>
                  <a:pt x="524786" y="230588"/>
                </a:cubicBezTo>
                <a:cubicBezTo>
                  <a:pt x="545989" y="229263"/>
                  <a:pt x="588397" y="230588"/>
                  <a:pt x="588397" y="230588"/>
                </a:cubicBezTo>
                <a:lnTo>
                  <a:pt x="644056" y="230588"/>
                </a:lnTo>
                <a:lnTo>
                  <a:pt x="723569" y="230588"/>
                </a:lnTo>
                <a:lnTo>
                  <a:pt x="1184745" y="230588"/>
                </a:lnTo>
                <a:lnTo>
                  <a:pt x="1288112" y="230588"/>
                </a:lnTo>
                <a:cubicBezTo>
                  <a:pt x="1322568" y="230588"/>
                  <a:pt x="1367625" y="233238"/>
                  <a:pt x="1391479" y="230588"/>
                </a:cubicBezTo>
                <a:cubicBezTo>
                  <a:pt x="1415333" y="227938"/>
                  <a:pt x="1412682" y="218661"/>
                  <a:pt x="1431235" y="214685"/>
                </a:cubicBezTo>
                <a:cubicBezTo>
                  <a:pt x="1449788" y="210709"/>
                  <a:pt x="1481594" y="212035"/>
                  <a:pt x="1502797" y="206734"/>
                </a:cubicBezTo>
                <a:cubicBezTo>
                  <a:pt x="1524000" y="201433"/>
                  <a:pt x="1542554" y="190831"/>
                  <a:pt x="1558456" y="182880"/>
                </a:cubicBezTo>
                <a:cubicBezTo>
                  <a:pt x="1574358" y="174929"/>
                  <a:pt x="1582309" y="165652"/>
                  <a:pt x="1598212" y="159026"/>
                </a:cubicBezTo>
                <a:cubicBezTo>
                  <a:pt x="1614115" y="152400"/>
                  <a:pt x="1637969" y="148424"/>
                  <a:pt x="1653872" y="143123"/>
                </a:cubicBezTo>
                <a:cubicBezTo>
                  <a:pt x="1669775" y="137822"/>
                  <a:pt x="1680376" y="133847"/>
                  <a:pt x="1693628" y="127221"/>
                </a:cubicBezTo>
                <a:cubicBezTo>
                  <a:pt x="1706880" y="120595"/>
                  <a:pt x="1720133" y="108668"/>
                  <a:pt x="1733385" y="103367"/>
                </a:cubicBezTo>
                <a:cubicBezTo>
                  <a:pt x="1746637" y="98066"/>
                  <a:pt x="1766515" y="99391"/>
                  <a:pt x="1773141" y="95415"/>
                </a:cubicBezTo>
                <a:cubicBezTo>
                  <a:pt x="1779767" y="91439"/>
                  <a:pt x="1836751" y="78188"/>
                  <a:pt x="1773141" y="79513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6002381">
            <a:off x="6462484" y="5240110"/>
            <a:ext cx="179470" cy="187609"/>
          </a:xfrm>
          <a:prstGeom prst="rtTriangl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4149080"/>
            <a:ext cx="288032" cy="2160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4941168"/>
            <a:ext cx="288032" cy="2160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66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Схема  заправки баков водой, расположенных на роторных экскаваторах типа </a:t>
            </a:r>
            <a:r>
              <a:rPr lang="en-US" dirty="0" smtClean="0"/>
              <a:t>SRS (k)-2000 </a:t>
            </a:r>
            <a:r>
              <a:rPr lang="ru-RU" dirty="0" smtClean="0"/>
              <a:t>с автомашины типа УПМ.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373216"/>
            <a:ext cx="15225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2134072" y="5373216"/>
            <a:ext cx="792088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15" idx="3"/>
            <a:endCxn id="11" idx="1"/>
          </p:cNvCxnSpPr>
          <p:nvPr/>
        </p:nvCxnSpPr>
        <p:spPr>
          <a:xfrm flipV="1">
            <a:off x="2926160" y="4257092"/>
            <a:ext cx="2149896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275856" y="188640"/>
            <a:ext cx="2929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Стадия Совершенствование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467</Words>
  <Application>Microsoft Office PowerPoint</Application>
  <PresentationFormat>Экран (4:3)</PresentationFormat>
  <Paragraphs>149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&lt; Снижение пылеобразования на угольных штабелях при отработке их роторными экскаваторами на разрезе «Богатырь» &gt;   Презентация проекта LEAN Six Sigma Стадия &lt;Определение&gt;          &lt;28.02.2019&gt;    Пояс: [Галкин А.А.]   Спонсор: [Досмухамбетов И.Е.] </vt:lpstr>
      <vt:lpstr>Слайд 2</vt:lpstr>
      <vt:lpstr>Слайд 3</vt:lpstr>
      <vt:lpstr>Слайд 4</vt:lpstr>
      <vt:lpstr>Слайд 5</vt:lpstr>
      <vt:lpstr>Слайд 6</vt:lpstr>
      <vt:lpstr>Места установок оросительных устройств. </vt:lpstr>
      <vt:lpstr>Слайд 8</vt:lpstr>
      <vt:lpstr>Слайд 9</vt:lpstr>
      <vt:lpstr> 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 Снижение пылеобразования на угольных штабелях при отработке их роторными экскаваторами на разрезе «Богатырь» &gt;   Презентация проекта LEAN Six Sigma Стадия &lt;Определение&gt;          &lt;28.02.2019&gt;    Пояс: [Галкин А.А.]   Спонсор: [Досмухамбетов И.Е.] </dc:title>
  <dc:creator>Галкин А.А.</dc:creator>
  <cp:lastModifiedBy>lss06</cp:lastModifiedBy>
  <cp:revision>18</cp:revision>
  <dcterms:created xsi:type="dcterms:W3CDTF">2021-03-11T07:53:28Z</dcterms:created>
  <dcterms:modified xsi:type="dcterms:W3CDTF">2021-03-12T02:33:49Z</dcterms:modified>
</cp:coreProperties>
</file>